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9"/>
  </p:notesMasterIdLst>
  <p:sldIdLst>
    <p:sldId id="256" r:id="rId2"/>
    <p:sldId id="257" r:id="rId3"/>
    <p:sldId id="317" r:id="rId4"/>
    <p:sldId id="258" r:id="rId5"/>
    <p:sldId id="259" r:id="rId6"/>
    <p:sldId id="260" r:id="rId7"/>
    <p:sldId id="262" r:id="rId8"/>
    <p:sldId id="263" r:id="rId9"/>
    <p:sldId id="294" r:id="rId10"/>
    <p:sldId id="295" r:id="rId11"/>
    <p:sldId id="296" r:id="rId12"/>
    <p:sldId id="264" r:id="rId13"/>
    <p:sldId id="265" r:id="rId14"/>
    <p:sldId id="321" r:id="rId15"/>
    <p:sldId id="318" r:id="rId16"/>
    <p:sldId id="297" r:id="rId17"/>
    <p:sldId id="319" r:id="rId18"/>
    <p:sldId id="320" r:id="rId19"/>
    <p:sldId id="309" r:id="rId20"/>
    <p:sldId id="306" r:id="rId21"/>
    <p:sldId id="307" r:id="rId22"/>
    <p:sldId id="308" r:id="rId23"/>
    <p:sldId id="305" r:id="rId24"/>
    <p:sldId id="322" r:id="rId25"/>
    <p:sldId id="268" r:id="rId26"/>
    <p:sldId id="301" r:id="rId27"/>
    <p:sldId id="310" r:id="rId28"/>
    <p:sldId id="311" r:id="rId29"/>
    <p:sldId id="270" r:id="rId30"/>
    <p:sldId id="302" r:id="rId31"/>
    <p:sldId id="303" r:id="rId32"/>
    <p:sldId id="271" r:id="rId33"/>
    <p:sldId id="272" r:id="rId34"/>
    <p:sldId id="304" r:id="rId35"/>
    <p:sldId id="269" r:id="rId36"/>
    <p:sldId id="312" r:id="rId37"/>
    <p:sldId id="266" r:id="rId38"/>
    <p:sldId id="267" r:id="rId39"/>
    <p:sldId id="298" r:id="rId40"/>
    <p:sldId id="261" r:id="rId41"/>
    <p:sldId id="293" r:id="rId42"/>
    <p:sldId id="315" r:id="rId43"/>
    <p:sldId id="299" r:id="rId44"/>
    <p:sldId id="300" r:id="rId45"/>
    <p:sldId id="314" r:id="rId46"/>
    <p:sldId id="316" r:id="rId47"/>
    <p:sldId id="313" r:id="rId48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50"/>
      <p:bold r:id="rId51"/>
      <p:italic r:id="rId52"/>
      <p:boldItalic r:id="rId53"/>
    </p:embeddedFont>
    <p:embeddedFont>
      <p:font typeface="Bebas Neue" panose="020B0604020202020204" charset="0"/>
      <p:regular r:id="rId54"/>
    </p:embeddedFont>
    <p:embeddedFont>
      <p:font typeface="Inter Tight" panose="020B0604020202020204" charset="0"/>
      <p:regular r:id="rId55"/>
      <p:bold r:id="rId56"/>
      <p:italic r:id="rId57"/>
      <p:boldItalic r:id="rId58"/>
    </p:embeddedFont>
    <p:embeddedFont>
      <p:font typeface="Inter Tight SemiBold" panose="020B0604020202020204" charset="0"/>
      <p:regular r:id="rId59"/>
      <p:bold r:id="rId60"/>
      <p:italic r:id="rId61"/>
      <p:boldItalic r:id="rId62"/>
    </p:embeddedFont>
    <p:embeddedFont>
      <p:font typeface="Nunito Light" pitchFamily="2" charset="0"/>
      <p:regular r:id="rId63"/>
      <p:italic r:id="rId64"/>
    </p:embeddedFont>
    <p:embeddedFont>
      <p:font typeface="PT Sans" panose="020B050302020302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is HURTEL" initials="JH" lastIdx="1" clrIdx="0">
    <p:extLst>
      <p:ext uri="{19B8F6BF-5375-455C-9EA6-DF929625EA0E}">
        <p15:presenceInfo xmlns:p15="http://schemas.microsoft.com/office/powerpoint/2012/main" userId="a334b46f6a54cd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7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71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71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6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50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39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BEBFB9-1CEC-4E15-9668-F74B63043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" t="3893" r="2506" b="4632"/>
          <a:stretch/>
        </p:blipFill>
        <p:spPr>
          <a:xfrm>
            <a:off x="749332" y="513794"/>
            <a:ext cx="7645336" cy="46135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/>
          <a:stretch/>
        </p:blipFill>
        <p:spPr>
          <a:xfrm>
            <a:off x="0" y="144780"/>
            <a:ext cx="9144000" cy="4073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8" r="55500"/>
          <a:stretch/>
        </p:blipFill>
        <p:spPr>
          <a:xfrm>
            <a:off x="1744980" y="451539"/>
            <a:ext cx="5654040" cy="45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202525" y="2163561"/>
            <a:ext cx="3540800" cy="29505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DA9CB5-B59E-44F7-87F4-9EFDFF87A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8" t="20861" r="28840" b="59497"/>
          <a:stretch/>
        </p:blipFill>
        <p:spPr>
          <a:xfrm>
            <a:off x="0" y="572700"/>
            <a:ext cx="4559372" cy="16414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8D4429-A173-4EA2-B5FE-A2261D63E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28" t="20928" r="1060" b="59430"/>
          <a:stretch/>
        </p:blipFill>
        <p:spPr>
          <a:xfrm>
            <a:off x="4431674" y="572700"/>
            <a:ext cx="4559372" cy="16414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3B2135-B41E-4D7B-811A-196E1526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4075737" y="2106999"/>
            <a:ext cx="4854388" cy="30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C072AA-3113-4C21-9D51-8F8737677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0" t="20783" r="28747" b="59575"/>
          <a:stretch/>
        </p:blipFill>
        <p:spPr>
          <a:xfrm>
            <a:off x="1347493" y="496614"/>
            <a:ext cx="6449014" cy="23483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7352C6-5CC4-469C-8F28-6608EE91D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72" t="20928" r="1175" b="59846"/>
          <a:stretch/>
        </p:blipFill>
        <p:spPr>
          <a:xfrm>
            <a:off x="1347493" y="2844918"/>
            <a:ext cx="6375279" cy="22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EFBE4E-2BDA-4C19-9678-CB21D5D6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1811952" y="543596"/>
            <a:ext cx="5520095" cy="45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B15C7A-604B-4BCD-8F09-DEF54DD2E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819966" y="449580"/>
            <a:ext cx="7504068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2C1749-21A2-483C-8B10-93E2F1E64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892" y="562402"/>
            <a:ext cx="5920216" cy="450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51582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Faire un abri éco-conçu pour bicycles à recharges électriques.</a:t>
            </a:r>
            <a:br>
              <a:rPr lang="en" dirty="0"/>
            </a:br>
            <a:r>
              <a:rPr lang="en" dirty="0"/>
              <a:t>- Faire une application web regroupant les informations de production et consommation des                         panneaux photovoltaïques.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772648"/>
            <a:ext cx="3889873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électriques du groupe BTS ELEC, jusqu’à notre site web. Afin d’avoir un suivi de puissance reçue et des courbes de consommation.</a:t>
            </a:r>
          </a:p>
        </p:txBody>
      </p:sp>
      <p:sp>
        <p:nvSpPr>
          <p:cNvPr id="10" name="Google Shape;302;p40">
            <a:extLst>
              <a:ext uri="{FF2B5EF4-FFF2-40B4-BE49-F238E27FC236}">
                <a16:creationId xmlns:a16="http://schemas.microsoft.com/office/drawing/2014/main" id="{70C878AF-3384-4CEE-93C8-3C63A2487B46}"/>
              </a:ext>
            </a:extLst>
          </p:cNvPr>
          <p:cNvSpPr txBox="1">
            <a:spLocks/>
          </p:cNvSpPr>
          <p:nvPr/>
        </p:nvSpPr>
        <p:spPr>
          <a:xfrm>
            <a:off x="5681501" y="4310123"/>
            <a:ext cx="1593128" cy="34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100" dirty="0">
                <a:solidFill>
                  <a:schemeClr val="tx1"/>
                </a:solidFill>
              </a:rPr>
              <a:t>Construction de l’abris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9A4F1A-E92D-4497-B93B-5BE9AC4B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67" y="487034"/>
            <a:ext cx="7545263" cy="4656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0174" y="-4874"/>
            <a:ext cx="14636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Manuel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0F0592E-1293-4179-827C-E5736C25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98" y="573349"/>
            <a:ext cx="4567399" cy="4462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94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3CEE471-474E-4198-A28F-1CF7FE49D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0"/>
          <a:stretch/>
        </p:blipFill>
        <p:spPr>
          <a:xfrm>
            <a:off x="0" y="1921781"/>
            <a:ext cx="9144000" cy="12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37500"/>
            <a:ext cx="7704000" cy="227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matériel électronique pour les différents circuits.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Récupération :</a:t>
            </a:r>
            <a:br>
              <a:rPr lang="en" dirty="0"/>
            </a:br>
            <a:r>
              <a:rPr lang="en" dirty="0"/>
              <a:t>- Valeurs de luminosité des panneaux photovoltaïques.</a:t>
            </a:r>
            <a:br>
              <a:rPr lang="en" dirty="0"/>
            </a:br>
            <a:r>
              <a:rPr lang="en" dirty="0"/>
              <a:t>- Valeurs puissances et calcul des proportions d’électricité verte.</a:t>
            </a:r>
            <a:br>
              <a:rPr lang="en" dirty="0"/>
            </a:br>
            <a:r>
              <a:rPr lang="en" dirty="0"/>
              <a:t>- De la consommation d’énergie photovoltaïque des box.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Programmation des cartes d’E/S et du serveur Node.js.</a:t>
            </a:r>
            <a:br>
              <a:rPr lang="en" dirty="0"/>
            </a:br>
            <a:r>
              <a:rPr lang="fr-FR" b="0" i="0" dirty="0">
                <a:solidFill>
                  <a:schemeClr val="tx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Communication avec notre base de données et le groupe abris via différentes API CRUD.</a:t>
            </a:r>
            <a:endParaRPr dirty="0">
              <a:solidFill>
                <a:schemeClr val="tx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tâches</a:t>
            </a:r>
            <a:endParaRPr dirty="0"/>
          </a:p>
        </p:txBody>
      </p:sp>
      <p:sp>
        <p:nvSpPr>
          <p:cNvPr id="8" name="Google Shape;306;p40">
            <a:extLst>
              <a:ext uri="{FF2B5EF4-FFF2-40B4-BE49-F238E27FC236}">
                <a16:creationId xmlns:a16="http://schemas.microsoft.com/office/drawing/2014/main" id="{D379182B-55C4-4BB6-98DC-DCBED248AE9B}"/>
              </a:ext>
            </a:extLst>
          </p:cNvPr>
          <p:cNvSpPr txBox="1">
            <a:spLocks/>
          </p:cNvSpPr>
          <p:nvPr/>
        </p:nvSpPr>
        <p:spPr>
          <a:xfrm>
            <a:off x="720000" y="513175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Joris Hurtel :</a:t>
            </a:r>
          </a:p>
        </p:txBody>
      </p:sp>
      <p:sp>
        <p:nvSpPr>
          <p:cNvPr id="10" name="Google Shape;306;p40">
            <a:extLst>
              <a:ext uri="{FF2B5EF4-FFF2-40B4-BE49-F238E27FC236}">
                <a16:creationId xmlns:a16="http://schemas.microsoft.com/office/drawing/2014/main" id="{C6C93620-C50B-43D0-A79F-9E9BECA1518D}"/>
              </a:ext>
            </a:extLst>
          </p:cNvPr>
          <p:cNvSpPr txBox="1">
            <a:spLocks/>
          </p:cNvSpPr>
          <p:nvPr/>
        </p:nvSpPr>
        <p:spPr>
          <a:xfrm>
            <a:off x="720000" y="32769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Théo Bilhaut :</a:t>
            </a:r>
          </a:p>
        </p:txBody>
      </p:sp>
      <p:sp>
        <p:nvSpPr>
          <p:cNvPr id="11" name="Google Shape;302;p40">
            <a:extLst>
              <a:ext uri="{FF2B5EF4-FFF2-40B4-BE49-F238E27FC236}">
                <a16:creationId xmlns:a16="http://schemas.microsoft.com/office/drawing/2014/main" id="{0CD00D02-18CD-420F-BD04-58C25A384168}"/>
              </a:ext>
            </a:extLst>
          </p:cNvPr>
          <p:cNvSpPr txBox="1">
            <a:spLocks/>
          </p:cNvSpPr>
          <p:nvPr/>
        </p:nvSpPr>
        <p:spPr>
          <a:xfrm>
            <a:off x="720000" y="36417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IHM web, composant React de visualisation, affichage des courbes de consommation. </a:t>
            </a:r>
          </a:p>
        </p:txBody>
      </p:sp>
      <p:sp>
        <p:nvSpPr>
          <p:cNvPr id="12" name="Google Shape;306;p40">
            <a:extLst>
              <a:ext uri="{FF2B5EF4-FFF2-40B4-BE49-F238E27FC236}">
                <a16:creationId xmlns:a16="http://schemas.microsoft.com/office/drawing/2014/main" id="{45980406-E298-4D3E-A59B-0E66ADB883A0}"/>
              </a:ext>
            </a:extLst>
          </p:cNvPr>
          <p:cNvSpPr txBox="1">
            <a:spLocks/>
          </p:cNvSpPr>
          <p:nvPr/>
        </p:nvSpPr>
        <p:spPr>
          <a:xfrm>
            <a:off x="3732141" y="41889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Simon Briaux :</a:t>
            </a:r>
          </a:p>
        </p:txBody>
      </p:sp>
      <p:sp>
        <p:nvSpPr>
          <p:cNvPr id="13" name="Google Shape;302;p40">
            <a:extLst>
              <a:ext uri="{FF2B5EF4-FFF2-40B4-BE49-F238E27FC236}">
                <a16:creationId xmlns:a16="http://schemas.microsoft.com/office/drawing/2014/main" id="{3D71D052-0916-45B0-9C94-DCDA349BEA12}"/>
              </a:ext>
            </a:extLst>
          </p:cNvPr>
          <p:cNvSpPr txBox="1">
            <a:spLocks/>
          </p:cNvSpPr>
          <p:nvPr/>
        </p:nvSpPr>
        <p:spPr>
          <a:xfrm>
            <a:off x="3732141" y="45537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API CRUD pour les données de consommation.</a:t>
            </a:r>
          </a:p>
        </p:txBody>
      </p:sp>
    </p:spTree>
    <p:extLst>
      <p:ext uri="{BB962C8B-B14F-4D97-AF65-F5344CB8AC3E}">
        <p14:creationId xmlns:p14="http://schemas.microsoft.com/office/powerpoint/2010/main" val="26928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1543050"/>
            <a:ext cx="4177678" cy="25043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DF8C43-9681-4D25-AA24-8EECEBF13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247" y="1543050"/>
            <a:ext cx="4658293" cy="25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A75FCB-A381-4AA7-B227-DE99071B7ED8}"/>
              </a:ext>
            </a:extLst>
          </p:cNvPr>
          <p:cNvSpPr txBox="1"/>
          <p:nvPr/>
        </p:nvSpPr>
        <p:spPr>
          <a:xfrm>
            <a:off x="6723530" y="62292"/>
            <a:ext cx="2420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  <a:latin typeface="Be Vietnam Pro SemiBold" panose="020B0604020202020204" charset="0"/>
              </a:rPr>
              <a:t>Image non représentative du projet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"/>
    </mc:Choice>
    <mc:Fallback xmlns="">
      <p:transition spd="slow" advClick="0" advTm="11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 b="3333"/>
          <a:stretch/>
        </p:blipFill>
        <p:spPr>
          <a:xfrm>
            <a:off x="1867886" y="594360"/>
            <a:ext cx="5408228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338</Words>
  <Application>Microsoft Office PowerPoint</Application>
  <PresentationFormat>Affichage à l'écran (16:9)</PresentationFormat>
  <Paragraphs>58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Be Vietnam Pro SemiBold</vt:lpstr>
      <vt:lpstr>Inter Tight</vt:lpstr>
      <vt:lpstr>Inter Tight SemiBold</vt:lpstr>
      <vt:lpstr>Bebas Neue</vt:lpstr>
      <vt:lpstr>PT Sans</vt:lpstr>
      <vt:lpstr>Arial</vt:lpstr>
      <vt:lpstr>Nunito Light</vt:lpstr>
      <vt:lpstr>Let's Celebrate World Day of Energy Efficiency by Slidesgo</vt:lpstr>
      <vt:lpstr>Projet BTS SNIR Consommation électrique – Abris de recharge </vt:lpstr>
      <vt:lpstr>Objectifs du projet</vt:lpstr>
      <vt:lpstr>Répartition des tâches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Manuel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Joris HURTEL</cp:lastModifiedBy>
  <cp:revision>111</cp:revision>
  <dcterms:modified xsi:type="dcterms:W3CDTF">2024-05-30T18:56:55Z</dcterms:modified>
  <dc:language>Français</dc:language>
</cp:coreProperties>
</file>